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847" r:id="rId6"/>
  </p:sldMasterIdLst>
  <p:notesMasterIdLst>
    <p:notesMasterId r:id="rId94"/>
  </p:notesMasterIdLst>
  <p:handoutMasterIdLst>
    <p:handoutMasterId r:id="rId95"/>
  </p:handoutMasterIdLst>
  <p:sldIdLst>
    <p:sldId id="256" r:id="rId7"/>
    <p:sldId id="363" r:id="rId8"/>
    <p:sldId id="358" r:id="rId9"/>
    <p:sldId id="342" r:id="rId10"/>
    <p:sldId id="480" r:id="rId11"/>
    <p:sldId id="477" r:id="rId12"/>
    <p:sldId id="478" r:id="rId13"/>
    <p:sldId id="479" r:id="rId14"/>
    <p:sldId id="481" r:id="rId15"/>
    <p:sldId id="495" r:id="rId16"/>
    <p:sldId id="489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490" r:id="rId25"/>
    <p:sldId id="503" r:id="rId26"/>
    <p:sldId id="515" r:id="rId27"/>
    <p:sldId id="504" r:id="rId28"/>
    <p:sldId id="505" r:id="rId29"/>
    <p:sldId id="491" r:id="rId30"/>
    <p:sldId id="507" r:id="rId31"/>
    <p:sldId id="509" r:id="rId32"/>
    <p:sldId id="508" r:id="rId33"/>
    <p:sldId id="511" r:id="rId34"/>
    <p:sldId id="506" r:id="rId35"/>
    <p:sldId id="510" r:id="rId36"/>
    <p:sldId id="492" r:id="rId37"/>
    <p:sldId id="514" r:id="rId38"/>
    <p:sldId id="512" r:id="rId39"/>
    <p:sldId id="513" r:id="rId40"/>
    <p:sldId id="493" r:id="rId41"/>
    <p:sldId id="516" r:id="rId42"/>
    <p:sldId id="517" r:id="rId43"/>
    <p:sldId id="523" r:id="rId44"/>
    <p:sldId id="528" r:id="rId45"/>
    <p:sldId id="530" r:id="rId46"/>
    <p:sldId id="532" r:id="rId47"/>
    <p:sldId id="529" r:id="rId48"/>
    <p:sldId id="531" r:id="rId49"/>
    <p:sldId id="533" r:id="rId50"/>
    <p:sldId id="535" r:id="rId51"/>
    <p:sldId id="518" r:id="rId52"/>
    <p:sldId id="524" r:id="rId53"/>
    <p:sldId id="540" r:id="rId54"/>
    <p:sldId id="541" r:id="rId55"/>
    <p:sldId id="542" r:id="rId56"/>
    <p:sldId id="543" r:id="rId57"/>
    <p:sldId id="544" r:id="rId58"/>
    <p:sldId id="545" r:id="rId59"/>
    <p:sldId id="546" r:id="rId60"/>
    <p:sldId id="547" r:id="rId61"/>
    <p:sldId id="548" r:id="rId62"/>
    <p:sldId id="536" r:id="rId63"/>
    <p:sldId id="519" r:id="rId64"/>
    <p:sldId id="525" r:id="rId65"/>
    <p:sldId id="549" r:id="rId66"/>
    <p:sldId id="550" r:id="rId67"/>
    <p:sldId id="551" r:id="rId68"/>
    <p:sldId id="537" r:id="rId69"/>
    <p:sldId id="520" r:id="rId70"/>
    <p:sldId id="526" r:id="rId71"/>
    <p:sldId id="552" r:id="rId72"/>
    <p:sldId id="553" r:id="rId73"/>
    <p:sldId id="555" r:id="rId74"/>
    <p:sldId id="556" r:id="rId75"/>
    <p:sldId id="557" r:id="rId76"/>
    <p:sldId id="554" r:id="rId77"/>
    <p:sldId id="558" r:id="rId78"/>
    <p:sldId id="559" r:id="rId79"/>
    <p:sldId id="560" r:id="rId80"/>
    <p:sldId id="561" r:id="rId81"/>
    <p:sldId id="562" r:id="rId82"/>
    <p:sldId id="563" r:id="rId83"/>
    <p:sldId id="538" r:id="rId84"/>
    <p:sldId id="521" r:id="rId85"/>
    <p:sldId id="527" r:id="rId86"/>
    <p:sldId id="539" r:id="rId87"/>
    <p:sldId id="522" r:id="rId88"/>
    <p:sldId id="482" r:id="rId89"/>
    <p:sldId id="484" r:id="rId90"/>
    <p:sldId id="485" r:id="rId91"/>
    <p:sldId id="483" r:id="rId92"/>
    <p:sldId id="488" r:id="rId93"/>
  </p:sldIdLst>
  <p:sldSz cx="16256000" cy="9144000"/>
  <p:notesSz cx="6858000" cy="9144000"/>
  <p:defaultTextStyle>
    <a:defPPr>
      <a:defRPr lang="en-US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3145"/>
  </p:normalViewPr>
  <p:slideViewPr>
    <p:cSldViewPr snapToGrid="0">
      <p:cViewPr>
        <p:scale>
          <a:sx n="76" d="100"/>
          <a:sy n="76" d="100"/>
        </p:scale>
        <p:origin x="464" y="832"/>
      </p:cViewPr>
      <p:guideLst>
        <p:guide orient="horz" pos="894"/>
        <p:guide pos="9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2016-05-02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2016-05-02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613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75" indent="-1397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563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938" indent="-195263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9150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we start let me introduce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5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who we think you are and how the content was designed.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3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1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11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I mentioned there</a:t>
            </a:r>
            <a:r>
              <a:rPr lang="en-US" baseline="0" dirty="0" smtClean="0"/>
              <a:t> is a lot work planned for the day. To ensure we </a:t>
            </a:r>
            <a:r>
              <a:rPr lang="en-US" dirty="0" smtClean="0"/>
              <a:t>focus on the concepts we introduce and not on troubleshooting systems we are providing you</a:t>
            </a:r>
            <a:r>
              <a:rPr lang="en-US" baseline="0" dirty="0" smtClean="0"/>
              <a:t> a workstation with the necessary tools installed to get started right away.</a:t>
            </a:r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Instructor Note: </a:t>
            </a:r>
            <a:r>
              <a:rPr lang="en-US" dirty="0" smtClean="0"/>
              <a:t>At the end of the training</a:t>
            </a:r>
            <a:r>
              <a:rPr lang="en-US" baseline="0" dirty="0" smtClean="0"/>
              <a:t> it is often a good idea to offer your services to help individuals install necessary software or troubleshoot their systems.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94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 provide you with the address,</a:t>
            </a:r>
            <a:r>
              <a:rPr lang="en-US" baseline="0" dirty="0" smtClean="0"/>
              <a:t> username and password of the workstation. With that information you will need to use the SSH tool that you have installed to connect that workstation.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demonstrates how you might connect to the remote machine using your terminal or command-prompt if you have access to the application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. This may be different based on your operating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6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</a:t>
            </a:r>
            <a:r>
              <a:rPr lang="en-US" baseline="0" dirty="0" smtClean="0"/>
              <a:t> that you are connected to that workstation we have taken care of all the necessary work to get started with the training.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5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g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g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gi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gi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lIns="91440" tIns="91440" rIns="91440" bIns="91440" anchor="ctr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44211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2775887"/>
            <a:ext cx="728133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65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0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3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1806575"/>
            <a:ext cx="50482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2637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62313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28323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64" y="215274"/>
            <a:ext cx="244147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2" y="2304144"/>
            <a:ext cx="12310386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67" y="3283868"/>
            <a:ext cx="12315718" cy="4770049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92833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07333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23856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74856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167713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/>
          <a:stretch/>
        </p:blipFill>
        <p:spPr>
          <a:xfrm>
            <a:off x="0" y="-1"/>
            <a:ext cx="16258382" cy="8219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855673"/>
            <a:ext cx="7027718" cy="827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2539001"/>
            <a:ext cx="6987278" cy="4663151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600" y="1951630"/>
            <a:ext cx="7027718" cy="1364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01780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9" y="215274"/>
            <a:ext cx="240790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5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89236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68" y="-183233"/>
            <a:ext cx="2404063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73285"/>
            <a:ext cx="12330113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$ cd repo</a:t>
            </a:r>
          </a:p>
          <a:p>
            <a:r>
              <a:rPr lang="en-US" dirty="0" smtClean="0"/>
              <a:t>$ git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$ git add .</a:t>
            </a:r>
          </a:p>
          <a:p>
            <a:r>
              <a:rPr lang="en-US" dirty="0" smtClean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599838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1" y="144390"/>
            <a:ext cx="1407645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DISCUSSION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282" y="324724"/>
            <a:ext cx="2815435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60725"/>
            <a:ext cx="12330113" cy="2544287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608919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3834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  <a:prstGeom prst="rect">
            <a:avLst/>
          </a:prstGeo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  <a:prstGeom prst="rect">
            <a:avLst/>
          </a:prstGeo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84719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prstGeom prst="rect">
            <a:avLst/>
          </a:prstGeo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0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794278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27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8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11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26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 baseline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33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0"/>
            <a:ext cx="14938375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67" r:id="rId2"/>
    <p:sldLayoutId id="2147483825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3" r:id="rId13"/>
    <p:sldLayoutId id="2147483871" r:id="rId14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79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66" r:id="rId8"/>
    <p:sldLayoutId id="2147483868" r:id="rId9"/>
    <p:sldLayoutId id="2147483869" r:id="rId10"/>
    <p:sldLayoutId id="2147483870" r:id="rId11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learn.chef.io/skills/joy-of-automating-episode-1/" TargetMode="External"/><Relationship Id="rId3" Type="http://schemas.openxmlformats.org/officeDocument/2006/relationships/hyperlink" Target="https://www.digitalocean.com/community/tutorials/how-to-install-apache-tomcat-8-on-centos-7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learn.chef.io/" TargetMode="External"/><Relationship Id="rId3" Type="http://schemas.openxmlformats.org/officeDocument/2006/relationships/hyperlink" Target="https://learn.chef.io/skills/joy-of-automating-episode-1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Chef: Scripts to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13752" y="4187115"/>
            <a:ext cx="10972800" cy="738664"/>
          </a:xfrm>
        </p:spPr>
        <p:txBody>
          <a:bodyPr/>
          <a:lstStyle/>
          <a:p>
            <a:r>
              <a:rPr lang="en-US" sz="3600" dirty="0" smtClean="0"/>
              <a:t>Installing Tomcat </a:t>
            </a:r>
            <a:r>
              <a:rPr lang="en-US" sz="3600" dirty="0" smtClean="0"/>
              <a:t>8 on </a:t>
            </a:r>
            <a:r>
              <a:rPr lang="en-US" sz="3600" dirty="0" err="1" smtClean="0"/>
              <a:t>CentOS</a:t>
            </a:r>
            <a:r>
              <a:rPr lang="en-US" sz="3600" dirty="0" smtClean="0"/>
              <a:t> 7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17399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Installing Tomcat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As an exercise you have been tasked with installing Tomcat 8 on a </a:t>
            </a:r>
            <a:r>
              <a:rPr lang="en-US" dirty="0" err="1" smtClean="0"/>
              <a:t>CentOS</a:t>
            </a:r>
            <a:r>
              <a:rPr lang="en-US" dirty="0" smtClean="0"/>
              <a:t> 7 node. We have provided you the machine and have already installed the tools.</a:t>
            </a:r>
          </a:p>
          <a:p>
            <a:endParaRPr lang="en-US" dirty="0"/>
          </a:p>
          <a:p>
            <a:r>
              <a:rPr lang="en-US" dirty="0" smtClean="0"/>
              <a:t>Together we are going to walk through the process of writing Chef code and then applying it to the system to explore the various tools and important concepts within Chef.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5370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We've got this script that works in a file or on our Wiki. Could I automate the creation with Chef?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89592336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Tomcat Setup Instructions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71839"/>
            <a:ext cx="12319000" cy="2242132"/>
          </a:xfrm>
        </p:spPr>
        <p:txBody>
          <a:bodyPr/>
          <a:lstStyle/>
          <a:p>
            <a:r>
              <a:rPr lang="en-US" dirty="0" smtClean="0"/>
              <a:t>The setup instructions have been created for you and can be found at the specified link. We are going to use these instructions throughout this workshop.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64729" y="7164200"/>
            <a:ext cx="9926542" cy="524133"/>
          </a:xfrm>
        </p:spPr>
        <p:txBody>
          <a:bodyPr/>
          <a:lstStyle/>
          <a:p>
            <a:r>
              <a:rPr lang="en-US" sz="3600" dirty="0" err="1" smtClean="0">
                <a:hlinkClick r:id="rId2"/>
              </a:rPr>
              <a:t>learn.chef.io</a:t>
            </a:r>
            <a:r>
              <a:rPr lang="en-US" sz="3600" dirty="0" smtClean="0">
                <a:hlinkClick r:id="rId2"/>
              </a:rPr>
              <a:t>/skills/joy-of-automating-episode-1</a:t>
            </a:r>
            <a:endParaRPr lang="en-US" sz="3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317129" y="5163082"/>
            <a:ext cx="9926542" cy="1875620"/>
          </a:xfrm>
          <a:prstGeom prst="rect">
            <a:avLst/>
          </a:prstGeom>
        </p:spPr>
        <p:txBody>
          <a:bodyPr anchor="ctr"/>
          <a:lstStyle>
            <a:lvl1pPr marL="0" indent="0" algn="ctr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07975" algn="l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defRPr sz="2800" kern="1200">
                <a:solidFill>
                  <a:srgbClr val="3E4346"/>
                </a:solidFill>
                <a:latin typeface="+mn-lt"/>
                <a:ea typeface="ＭＳ Ｐゴシック" charset="0"/>
                <a:cs typeface="+mn-cs"/>
              </a:defRPr>
            </a:lvl2pPr>
            <a:lvl3pPr marL="608013" algn="l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defRPr sz="2400" kern="1200">
                <a:solidFill>
                  <a:srgbClr val="3E4346"/>
                </a:solidFill>
                <a:latin typeface="+mn-lt"/>
                <a:ea typeface="ＭＳ Ｐゴシック" charset="0"/>
                <a:cs typeface="+mn-cs"/>
              </a:defRPr>
            </a:lvl3pPr>
            <a:lvl4pPr marL="839788" algn="l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defRPr sz="2400" kern="1200">
                <a:solidFill>
                  <a:srgbClr val="3E4346"/>
                </a:solidFill>
                <a:latin typeface="+mn-lt"/>
                <a:ea typeface="ＭＳ Ｐゴシック" charset="0"/>
                <a:cs typeface="+mn-cs"/>
              </a:defRPr>
            </a:lvl4pPr>
            <a:lvl5pPr marL="1068388" algn="l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defRPr sz="2000" kern="1200">
                <a:solidFill>
                  <a:srgbClr val="3E4346"/>
                </a:solidFill>
                <a:latin typeface="+mn-lt"/>
                <a:ea typeface="ＭＳ Ｐゴシック" charset="0"/>
                <a:cs typeface="+mn-cs"/>
              </a:defRPr>
            </a:lvl5pPr>
            <a:lvl6pPr marL="3352582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42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03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64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hlinkClick r:id="rId3"/>
              </a:rPr>
              <a:t>www.digitalocean.com</a:t>
            </a:r>
            <a:r>
              <a:rPr lang="en-US" sz="3600" dirty="0">
                <a:hlinkClick r:id="rId3"/>
              </a:rPr>
              <a:t>/community/tutorials/how-to-install-apache-tomcat-8-on-centos-7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459218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Pre-Requisite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install java-1.7.0-openjdk-devel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installs the Java Development Kit on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512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Required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groupadd</a:t>
            </a:r>
            <a:r>
              <a:rPr lang="en-US" dirty="0"/>
              <a:t> 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useradd</a:t>
            </a:r>
            <a:r>
              <a:rPr lang="en-US" dirty="0"/>
              <a:t> -M -s /bin/</a:t>
            </a:r>
            <a:r>
              <a:rPr lang="en-US" dirty="0" err="1"/>
              <a:t>nologin</a:t>
            </a:r>
            <a:r>
              <a:rPr lang="en-US" dirty="0"/>
              <a:t> -g tomcat -d /opt/tomcat tomcat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creates the user that will run the Tomcat process with appropriate options.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762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Extract Tomcat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$ cd /</a:t>
            </a:r>
            <a:r>
              <a:rPr lang="en-US" dirty="0" err="1"/>
              <a:t>tmp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wget</a:t>
            </a:r>
            <a:r>
              <a:rPr lang="en-US" dirty="0"/>
              <a:t> http://</a:t>
            </a:r>
            <a:r>
              <a:rPr lang="en-US" dirty="0" err="1"/>
              <a:t>mirror.sdunix.com</a:t>
            </a:r>
            <a:r>
              <a:rPr lang="en-US" dirty="0"/>
              <a:t>/apache/tomcat/tomcat-8/v8.0.33/bin/</a:t>
            </a:r>
            <a:r>
              <a:rPr lang="en-US" dirty="0">
                <a:solidFill>
                  <a:schemeClr val="tx2"/>
                </a:solidFill>
              </a:rPr>
              <a:t>apache-tomcat-8.0.33.tar.gz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/opt/tomcat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tar </a:t>
            </a:r>
            <a:r>
              <a:rPr lang="en-US" dirty="0" err="1"/>
              <a:t>xvf</a:t>
            </a:r>
            <a:r>
              <a:rPr lang="en-US" dirty="0"/>
              <a:t> apache-tomcat-8*</a:t>
            </a:r>
            <a:r>
              <a:rPr lang="en-US" dirty="0" err="1"/>
              <a:t>tar.gz</a:t>
            </a:r>
            <a:r>
              <a:rPr lang="en-US" dirty="0"/>
              <a:t> -C /opt/tomcat --strip-components=1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We are installing Tomcat from source so we need to download it from a remote location, create a home for it and then unzip it into that new 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9025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the Correct </a:t>
            </a:r>
            <a:r>
              <a:rPr lang="en-US" dirty="0" smtClean="0"/>
              <a:t>Directory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cd /opt/tomcat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chgrp</a:t>
            </a:r>
            <a:r>
              <a:rPr lang="en-US" dirty="0"/>
              <a:t> -R tomcat </a:t>
            </a:r>
            <a:r>
              <a:rPr lang="en-US" dirty="0" err="1"/>
              <a:t>conf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g+rwx</a:t>
            </a:r>
            <a:r>
              <a:rPr lang="en-US" dirty="0"/>
              <a:t> </a:t>
            </a:r>
            <a:r>
              <a:rPr lang="en-US" dirty="0" err="1"/>
              <a:t>conf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g+r</a:t>
            </a:r>
            <a:r>
              <a:rPr lang="en-US" dirty="0"/>
              <a:t> </a:t>
            </a:r>
            <a:r>
              <a:rPr lang="en-US" dirty="0" err="1"/>
              <a:t>conf</a:t>
            </a:r>
            <a:r>
              <a:rPr lang="en-US" dirty="0"/>
              <a:t>/*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chown</a:t>
            </a:r>
            <a:r>
              <a:rPr lang="en-US" dirty="0"/>
              <a:t> -R tomcat </a:t>
            </a:r>
            <a:r>
              <a:rPr lang="en-US" dirty="0" err="1"/>
              <a:t>webapps</a:t>
            </a:r>
            <a:r>
              <a:rPr lang="en-US" dirty="0"/>
              <a:t>/ work/ temp/ logs/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Tomcat directory needs to be setup with the correct permissions and owners for the application to work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0301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the Tomcat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vi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systemd</a:t>
            </a:r>
            <a:r>
              <a:rPr lang="en-US" dirty="0"/>
              <a:t>/system/</a:t>
            </a:r>
            <a:r>
              <a:rPr lang="en-US" dirty="0" err="1"/>
              <a:t>tomcat.service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tomcat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Tomcat application needs to have the service file created and then have it started to ensure that when the machine reboots that it starts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4339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that Tomcat is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curl http://localhost:8080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the system is configured Tomcat should be running and available on the machine.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4021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the Chef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If we wanted to do this with Chef, where do we start?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204719837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422805"/>
            <a:ext cx="7104043" cy="5647641"/>
          </a:xfrm>
        </p:spPr>
        <p:txBody>
          <a:bodyPr/>
          <a:lstStyle/>
          <a:p>
            <a:r>
              <a:rPr lang="en-US" sz="2800" dirty="0" smtClean="0"/>
              <a:t>Relevant history, job titles, contact information, and fun facts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10" y="1726227"/>
            <a:ext cx="7754083" cy="5169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Title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5096933" y="386080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5743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They are a way to store all our recipes with a README with version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7284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command-line tool that allows us to generate cookbooks or </a:t>
            </a:r>
            <a:r>
              <a:rPr lang="en-US" smtClean="0"/>
              <a:t>cookbook components.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5264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chef generate cookbook tomcat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Cookbooks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6623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tree tomcat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Tomcat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7526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the Chef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How do I convert an command within the script into a resource within Chef? What is a resource?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114331506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Pre-Requisite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install java-1.7.0-openjdk-devel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installs the Java Development Kit on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822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1024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Package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1373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19323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$EDITOR 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Default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6004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68455" y="2155461"/>
            <a:ext cx="12422493" cy="2112679"/>
          </a:xfrm>
        </p:spPr>
        <p:txBody>
          <a:bodyPr/>
          <a:lstStyle/>
          <a:p>
            <a:r>
              <a:rPr lang="en-US" sz="2800" dirty="0" smtClean="0"/>
              <a:t>Smart, intelligent, and funny</a:t>
            </a:r>
          </a:p>
          <a:p>
            <a:r>
              <a:rPr lang="en-US" sz="2800" dirty="0" smtClean="0"/>
              <a:t>Understand what Chef does but not how it does it</a:t>
            </a:r>
            <a:endParaRPr lang="en-US" sz="2800" dirty="0"/>
          </a:p>
          <a:p>
            <a:r>
              <a:rPr lang="en-US" sz="2800" dirty="0" smtClean="0"/>
              <a:t>Understand some Linux system administration and application deployment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New to Chef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16" y="4541483"/>
            <a:ext cx="3490397" cy="3490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61" y="4539491"/>
            <a:ext cx="5851055" cy="3494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730" y="4539490"/>
            <a:ext cx="3007335" cy="3492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8413" y="4535484"/>
            <a:ext cx="4126893" cy="34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0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Package Resource to the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package '</a:t>
            </a:r>
            <a:r>
              <a:rPr lang="en-US" dirty="0"/>
              <a:t>java-1.7.0-openjdk-</a:t>
            </a:r>
            <a:r>
              <a:rPr lang="en-US" dirty="0" smtClean="0"/>
              <a:t>devel'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35042" y="4223691"/>
            <a:ext cx="14404273" cy="6265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9271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the Chef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Now that I have written a resource into a recipe in a cookbook - how do I apply that change to the my system?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307458242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14455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cd ~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17243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</a:t>
            </a:r>
            <a:r>
              <a:rPr lang="en-US" dirty="0"/>
              <a:t>t</a:t>
            </a:r>
            <a:r>
              <a:rPr lang="en-US" dirty="0" smtClean="0"/>
              <a:t>omcat Cookbook's default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0168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the Chef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Now I see the workflow and understand Chef a little better. What's next?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212743339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31516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454486215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Required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groupadd</a:t>
            </a:r>
            <a:r>
              <a:rPr lang="en-US" dirty="0"/>
              <a:t> 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useradd</a:t>
            </a:r>
            <a:r>
              <a:rPr lang="en-US" dirty="0"/>
              <a:t> -M -s /bin/</a:t>
            </a:r>
            <a:r>
              <a:rPr lang="en-US" dirty="0" err="1"/>
              <a:t>nologin</a:t>
            </a:r>
            <a:r>
              <a:rPr lang="en-US" dirty="0"/>
              <a:t> -g tomcat -d /opt/tomcat tomcat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creates the user that will run the Tomcat process with appropriate options.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13329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group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6182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39" y="2539001"/>
            <a:ext cx="8409293" cy="4663151"/>
          </a:xfrm>
        </p:spPr>
        <p:txBody>
          <a:bodyPr/>
          <a:lstStyle/>
          <a:p>
            <a:r>
              <a:rPr lang="en-US" b="1" dirty="0" smtClean="0">
                <a:ea typeface="Courier" charset="0"/>
                <a:cs typeface="Courier" charset="0"/>
              </a:rPr>
              <a:t>NOW         –  Housekeeping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3 min    –  Slides &amp; Exercises</a:t>
            </a:r>
          </a:p>
          <a:p>
            <a:r>
              <a:rPr lang="en-US" b="1" dirty="0">
                <a:ea typeface="Courier" charset="0"/>
                <a:cs typeface="Courier" charset="0"/>
              </a:rPr>
              <a:t>@ </a:t>
            </a:r>
            <a:r>
              <a:rPr lang="en-US" b="1" dirty="0" smtClean="0">
                <a:ea typeface="Courier" charset="0"/>
                <a:cs typeface="Courier" charset="0"/>
              </a:rPr>
              <a:t>50 </a:t>
            </a:r>
            <a:r>
              <a:rPr lang="en-US" b="1" dirty="0">
                <a:ea typeface="Courier" charset="0"/>
                <a:cs typeface="Courier" charset="0"/>
              </a:rPr>
              <a:t>min  – </a:t>
            </a:r>
            <a:r>
              <a:rPr lang="en-US" b="1" dirty="0" smtClean="0">
                <a:ea typeface="Courier" charset="0"/>
                <a:cs typeface="Courier" charset="0"/>
              </a:rPr>
              <a:t> Questions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55 min  –  Resources and Wrap-up</a:t>
            </a:r>
            <a:endParaRPr lang="en-US" b="1" dirty="0">
              <a:ea typeface="Courier" charset="0"/>
              <a:cs typeface="Courier" charset="0"/>
            </a:endParaRPr>
          </a:p>
          <a:p>
            <a:endParaRPr lang="en-US" b="1" dirty="0" smtClean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08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27191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group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885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user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0438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Resource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7367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user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4881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Applying </a:t>
            </a:r>
            <a:r>
              <a:rPr lang="en-US"/>
              <a:t>t</a:t>
            </a:r>
            <a:r>
              <a:rPr lang="en-US" smtClean="0"/>
              <a:t>omcat Cookbook's default Recipe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19072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251858435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Extract Tomcat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$ cd /</a:t>
            </a:r>
            <a:r>
              <a:rPr lang="en-US" dirty="0" err="1"/>
              <a:t>tmp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wget</a:t>
            </a:r>
            <a:r>
              <a:rPr lang="en-US" dirty="0"/>
              <a:t> http://</a:t>
            </a:r>
            <a:r>
              <a:rPr lang="en-US" dirty="0" err="1"/>
              <a:t>mirror.sdunix.com</a:t>
            </a:r>
            <a:r>
              <a:rPr lang="en-US" dirty="0"/>
              <a:t>/apache/tomcat/tomcat-8/v8.0.33/bin/</a:t>
            </a:r>
            <a:r>
              <a:rPr lang="en-US" dirty="0">
                <a:solidFill>
                  <a:schemeClr val="tx2"/>
                </a:solidFill>
              </a:rPr>
              <a:t>apache-tomcat-8.0.33.tar.gz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/opt/tomcat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tar </a:t>
            </a:r>
            <a:r>
              <a:rPr lang="en-US" dirty="0" err="1"/>
              <a:t>xvf</a:t>
            </a:r>
            <a:r>
              <a:rPr lang="en-US" dirty="0"/>
              <a:t> apache-tomcat-8*</a:t>
            </a:r>
            <a:r>
              <a:rPr lang="en-US" dirty="0" err="1"/>
              <a:t>tar.gz</a:t>
            </a:r>
            <a:r>
              <a:rPr lang="en-US" dirty="0"/>
              <a:t> -C /opt/tomcat --strip-components=1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We are installing Tomcat from source so we need to download it from a remote location, create a home for it and then unzip it into that new 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9210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</a:t>
            </a:r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79049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0023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Setup </a:t>
            </a:r>
            <a:r>
              <a:rPr lang="en-US" b="1" dirty="0" smtClean="0"/>
              <a:t>Workstation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Convert Script </a:t>
            </a:r>
            <a:r>
              <a:rPr lang="en-US" b="1" dirty="0" smtClean="0"/>
              <a:t>to a Recipe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 </a:t>
            </a:r>
            <a:r>
              <a:rPr lang="en-US" b="1" dirty="0" smtClean="0"/>
              <a:t>and Wrap-Up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045354"/>
            <a:ext cx="2867132" cy="119174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b="1" dirty="0" smtClean="0">
                <a:solidFill>
                  <a:schemeClr val="tx2"/>
                </a:solidFill>
              </a:rPr>
              <a:t>Let's save the shaving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smtClean="0">
                <a:solidFill>
                  <a:schemeClr val="tx2"/>
                </a:solidFill>
              </a:rPr>
              <a:t>for the next section.</a:t>
            </a:r>
          </a:p>
        </p:txBody>
      </p:sp>
    </p:spTree>
    <p:extLst>
      <p:ext uri="{BB962C8B-B14F-4D97-AF65-F5344CB8AC3E}">
        <p14:creationId xmlns:p14="http://schemas.microsoft.com/office/powerpoint/2010/main" val="1012829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remote_file</a:t>
            </a:r>
            <a:r>
              <a:rPr lang="en-US" dirty="0" smtClean="0"/>
              <a:t>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1950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directory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64430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10760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directory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61208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execute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55525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82769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execute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67320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Applying </a:t>
            </a:r>
            <a:r>
              <a:rPr lang="en-US"/>
              <a:t>t</a:t>
            </a:r>
            <a:r>
              <a:rPr lang="en-US" smtClean="0"/>
              <a:t>omcat Cookbook's default Recipe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35391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998793368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the Correct </a:t>
            </a:r>
            <a:r>
              <a:rPr lang="en-US" dirty="0" smtClean="0"/>
              <a:t>Directory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cd /opt/tomcat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chgrp</a:t>
            </a:r>
            <a:r>
              <a:rPr lang="en-US" dirty="0"/>
              <a:t> -R tomcat </a:t>
            </a:r>
            <a:r>
              <a:rPr lang="en-US" dirty="0" err="1"/>
              <a:t>conf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g+rwx</a:t>
            </a:r>
            <a:r>
              <a:rPr lang="en-US" dirty="0"/>
              <a:t> </a:t>
            </a:r>
            <a:r>
              <a:rPr lang="en-US" dirty="0" err="1"/>
              <a:t>conf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g+r</a:t>
            </a:r>
            <a:r>
              <a:rPr lang="en-US" dirty="0"/>
              <a:t> </a:t>
            </a:r>
            <a:r>
              <a:rPr lang="en-US" dirty="0" err="1"/>
              <a:t>conf</a:t>
            </a:r>
            <a:r>
              <a:rPr lang="en-US" dirty="0"/>
              <a:t>/*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chown</a:t>
            </a:r>
            <a:r>
              <a:rPr lang="en-US" dirty="0"/>
              <a:t> -R tomcat </a:t>
            </a:r>
            <a:r>
              <a:rPr lang="en-US" dirty="0" err="1"/>
              <a:t>webapps</a:t>
            </a:r>
            <a:r>
              <a:rPr lang="en-US" dirty="0"/>
              <a:t>/ work/ temp/ logs/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Tomcat directory needs to be setup with the correct permissions and owners for the application to work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802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Pre-built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provide for you a workstation with all the tools installed.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4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execute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6592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4117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execute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18258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Applying </a:t>
            </a:r>
            <a:r>
              <a:rPr lang="en-US"/>
              <a:t>t</a:t>
            </a:r>
            <a:r>
              <a:rPr lang="en-US" smtClean="0"/>
              <a:t>omcat Cookbook's default Recipe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70208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942280342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the Tomcat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vi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systemd</a:t>
            </a:r>
            <a:r>
              <a:rPr lang="en-US" dirty="0"/>
              <a:t>/system/</a:t>
            </a:r>
            <a:r>
              <a:rPr lang="en-US" dirty="0" err="1"/>
              <a:t>tomcat.service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tomcat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Tomcat application needs to have the service file created and then have it started to ensure that when the machine reboots that it starts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47055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18577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5960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chef generate template cookbooks/tomcat </a:t>
            </a:r>
            <a:r>
              <a:rPr lang="en-US" dirty="0" err="1" smtClean="0"/>
              <a:t>tomcat.service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Tomcat Service Template </a:t>
            </a:r>
            <a:r>
              <a:rPr lang="en-US" dirty="0"/>
              <a:t>F</a:t>
            </a:r>
            <a:r>
              <a:rPr lang="en-US" dirty="0" smtClean="0"/>
              <a:t>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65412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Tomcat Service Template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8025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The authenticity of host '54.209.164.144 (54.209.164.144)' can't be </a:t>
            </a:r>
            <a:r>
              <a:rPr lang="en-US" b="1" dirty="0" err="1"/>
              <a:t>established.RSA</a:t>
            </a:r>
            <a:r>
              <a:rPr lang="en-US" b="1" dirty="0"/>
              <a:t> key fingerprint is SHA256:tKoTsPbn6ER9BLThZqntXTxIYem3zV/</a:t>
            </a:r>
            <a:r>
              <a:rPr lang="en-US" b="1" dirty="0" err="1"/>
              <a:t>iTQWvhLrBIBQ.Are</a:t>
            </a:r>
            <a:r>
              <a:rPr lang="en-US" b="1" dirty="0"/>
              <a:t> you sure you want to continue connecting (yes/no</a:t>
            </a:r>
            <a:r>
              <a:rPr lang="en-US" b="1" dirty="0" smtClean="0"/>
              <a:t>)? yes</a:t>
            </a:r>
          </a:p>
          <a:p>
            <a:r>
              <a:rPr lang="en-US" b="1" dirty="0"/>
              <a:t>chef@54.209.164.144's password</a:t>
            </a:r>
            <a:r>
              <a:rPr lang="en-US" b="1" dirty="0" smtClean="0"/>
              <a:t>: PASSWORD</a:t>
            </a:r>
          </a:p>
          <a:p>
            <a:r>
              <a:rPr lang="en-US" b="1" dirty="0"/>
              <a:t>chef@ip-172-31-15-97 </a:t>
            </a:r>
            <a:r>
              <a:rPr lang="en-US" b="1" dirty="0" smtClean="0"/>
              <a:t>~]$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IPADDRESS -l </a:t>
            </a:r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15247851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Contents to the Template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~/cookbooks/tomcat/templates/default/</a:t>
            </a:r>
            <a:r>
              <a:rPr lang="en-US" dirty="0" err="1" smtClean="0"/>
              <a:t>tomcat.service.erb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41791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template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2125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execute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40824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39132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smtClean="0"/>
              <a:t>execute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7832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3216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98584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service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80297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Applying </a:t>
            </a:r>
            <a:r>
              <a:rPr lang="en-US"/>
              <a:t>t</a:t>
            </a:r>
            <a:r>
              <a:rPr lang="en-US" smtClean="0"/>
              <a:t>omcat Cookbook's default Recipe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35727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214204242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Pre-built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provide for you a workstation with all the tools installed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468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that Tomcat is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curl http://localhost:8080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the system is configured Tomcat should be running and available on the machine.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46929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curl http://localhost:8080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that Tomcat is Running on port 8080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48258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359001095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Setup Workstation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Convert Script to a Recipe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 and Wrap-Up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045354"/>
            <a:ext cx="2867132" cy="119174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b="1" dirty="0" smtClean="0">
                <a:solidFill>
                  <a:schemeClr val="tx2"/>
                </a:solidFill>
              </a:rPr>
              <a:t>Let's talk about hair styles!</a:t>
            </a:r>
          </a:p>
        </p:txBody>
      </p:sp>
    </p:spTree>
    <p:extLst>
      <p:ext uri="{BB962C8B-B14F-4D97-AF65-F5344CB8AC3E}">
        <p14:creationId xmlns:p14="http://schemas.microsoft.com/office/powerpoint/2010/main" val="17973903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25820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167" y="3283868"/>
            <a:ext cx="12315718" cy="2727465"/>
          </a:xfrm>
        </p:spPr>
        <p:txBody>
          <a:bodyPr/>
          <a:lstStyle/>
          <a:p>
            <a:r>
              <a:rPr lang="en-US" dirty="0" smtClean="0"/>
              <a:t>This resource contains tutorials, videos, articles, documentation, and access to training that will increase your skills and knowledge of Chef.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5596467" y="6197599"/>
            <a:ext cx="5063067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sz="4000" dirty="0" smtClean="0">
                <a:hlinkClick r:id="rId2"/>
              </a:rPr>
              <a:t>learn.chef.io</a:t>
            </a:r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 bwMode="white">
          <a:xfrm>
            <a:off x="2603500" y="7111999"/>
            <a:ext cx="11049001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sz="4000" dirty="0" err="1" smtClean="0">
                <a:hlinkClick r:id="rId3"/>
              </a:rPr>
              <a:t>learn.chef.io</a:t>
            </a:r>
            <a:r>
              <a:rPr lang="en-US" sz="4000" dirty="0" smtClean="0">
                <a:hlinkClick r:id="rId3"/>
              </a:rPr>
              <a:t>/skills/joy-of-automating-episode-1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4869107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Setup Workstation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Convert Script to a Recipe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Questions and Wrap-Up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521200"/>
            <a:ext cx="2867132" cy="715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b="1" smtClean="0">
                <a:solidFill>
                  <a:schemeClr val="tx2"/>
                </a:solidFill>
              </a:rPr>
              <a:t>Keep practicing!</a:t>
            </a:r>
            <a:endParaRPr lang="en-US" sz="18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246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9116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Setup Workstation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Convert Script to a Recipe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 and Wrap-Up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623162"/>
            <a:ext cx="2867132" cy="61393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b="1" dirty="0" smtClean="0">
                <a:solidFill>
                  <a:schemeClr val="tx2"/>
                </a:solidFill>
              </a:rPr>
              <a:t>Time to get to work!</a:t>
            </a:r>
          </a:p>
        </p:txBody>
      </p:sp>
    </p:spTree>
    <p:extLst>
      <p:ext uri="{BB962C8B-B14F-4D97-AF65-F5344CB8AC3E}">
        <p14:creationId xmlns:p14="http://schemas.microsoft.com/office/powerpoint/2010/main" val="612222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18606</TotalTime>
  <Words>1873</Words>
  <Application>Microsoft Macintosh PowerPoint</Application>
  <PresentationFormat>Custom</PresentationFormat>
  <Paragraphs>304</Paragraphs>
  <Slides>87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Courier</vt:lpstr>
      <vt:lpstr>Courier New</vt:lpstr>
      <vt:lpstr>ＭＳ Ｐゴシック</vt:lpstr>
      <vt:lpstr>Wingdings</vt:lpstr>
      <vt:lpstr>Arial</vt:lpstr>
      <vt:lpstr>Template</vt:lpstr>
      <vt:lpstr>Interaction</vt:lpstr>
      <vt:lpstr>Chef: Scripts to Recipes</vt:lpstr>
      <vt:lpstr>Presenter</vt:lpstr>
      <vt:lpstr>You</vt:lpstr>
      <vt:lpstr>Schedule</vt:lpstr>
      <vt:lpstr>Agenda</vt:lpstr>
      <vt:lpstr>Pre-built Workstation</vt:lpstr>
      <vt:lpstr>Login to the Workstation</vt:lpstr>
      <vt:lpstr>Pre-built Workstation</vt:lpstr>
      <vt:lpstr>Agenda</vt:lpstr>
      <vt:lpstr>Installing Tomcat</vt:lpstr>
      <vt:lpstr>Learning Chef</vt:lpstr>
      <vt:lpstr>Tomcat Setup Instructions</vt:lpstr>
      <vt:lpstr>Install Pre-Requisite Packages</vt:lpstr>
      <vt:lpstr>Create Required Users</vt:lpstr>
      <vt:lpstr>Download and Extract Tomcat</vt:lpstr>
      <vt:lpstr>Set the Correct Directory Permissions</vt:lpstr>
      <vt:lpstr>Set up the Tomcat Service</vt:lpstr>
      <vt:lpstr>Verify that Tomcat is Running</vt:lpstr>
      <vt:lpstr>Learning the Chef Workflow</vt:lpstr>
      <vt:lpstr>Cookbooks</vt:lpstr>
      <vt:lpstr>chef</vt:lpstr>
      <vt:lpstr>Create a Cookbooks Directory</vt:lpstr>
      <vt:lpstr>View the Tomcat Directory</vt:lpstr>
      <vt:lpstr>Learning the Chef Workflow</vt:lpstr>
      <vt:lpstr>Install Pre-Requisite Packages</vt:lpstr>
      <vt:lpstr>Resource</vt:lpstr>
      <vt:lpstr>The Package Resource</vt:lpstr>
      <vt:lpstr>PowerPoint Presentation</vt:lpstr>
      <vt:lpstr>Open the Default Recipe</vt:lpstr>
      <vt:lpstr>Add the Package Resource to the Recipe</vt:lpstr>
      <vt:lpstr>Learning the Chef Workflow</vt:lpstr>
      <vt:lpstr>chef-client</vt:lpstr>
      <vt:lpstr>PowerPoint Presentation</vt:lpstr>
      <vt:lpstr>Applying tomcat Cookbook's default Recipe</vt:lpstr>
      <vt:lpstr>Learning the Chef Workflow</vt:lpstr>
      <vt:lpstr>Q&amp;A</vt:lpstr>
      <vt:lpstr>Build the Recipe</vt:lpstr>
      <vt:lpstr>Create Required Users</vt:lpstr>
      <vt:lpstr>Resource: group</vt:lpstr>
      <vt:lpstr>PowerPoint Presentation</vt:lpstr>
      <vt:lpstr>Adding the group Resource</vt:lpstr>
      <vt:lpstr>Resource: user</vt:lpstr>
      <vt:lpstr>PowerPoint Presentation</vt:lpstr>
      <vt:lpstr>Adding the user Resource</vt:lpstr>
      <vt:lpstr>Applying tomcat Cookbook's default Recipe</vt:lpstr>
      <vt:lpstr>Build the Recipe</vt:lpstr>
      <vt:lpstr>Download and Extract Tomcat</vt:lpstr>
      <vt:lpstr>Resource: remote_file</vt:lpstr>
      <vt:lpstr>PowerPoint Presentation</vt:lpstr>
      <vt:lpstr>Adding the remote_file Resource</vt:lpstr>
      <vt:lpstr>Resource: directory</vt:lpstr>
      <vt:lpstr>PowerPoint Presentation</vt:lpstr>
      <vt:lpstr>Adding the directory Resource</vt:lpstr>
      <vt:lpstr>Resource: execute</vt:lpstr>
      <vt:lpstr>PowerPoint Presentation</vt:lpstr>
      <vt:lpstr>Adding the execute Resource</vt:lpstr>
      <vt:lpstr>Applying tomcat Cookbook's default Recipe</vt:lpstr>
      <vt:lpstr>Build the Recipe</vt:lpstr>
      <vt:lpstr>Set the Correct Directory Permissions</vt:lpstr>
      <vt:lpstr>Resource: execute</vt:lpstr>
      <vt:lpstr>PowerPoint Presentation</vt:lpstr>
      <vt:lpstr>Adding the execute Resources</vt:lpstr>
      <vt:lpstr>Applying tomcat Cookbook's default Recipe</vt:lpstr>
      <vt:lpstr>Build the Recipe</vt:lpstr>
      <vt:lpstr>Set up the Tomcat Service</vt:lpstr>
      <vt:lpstr>Resource: template</vt:lpstr>
      <vt:lpstr>PowerPoint Presentation</vt:lpstr>
      <vt:lpstr>Creating a Tomcat Service Template File</vt:lpstr>
      <vt:lpstr>Editing the Tomcat Service Template File</vt:lpstr>
      <vt:lpstr>Adding the Contents to the Template File</vt:lpstr>
      <vt:lpstr>Adding the template Resource</vt:lpstr>
      <vt:lpstr>Resource: execute</vt:lpstr>
      <vt:lpstr>PowerPoint Presentation</vt:lpstr>
      <vt:lpstr>Adding the execute Resource</vt:lpstr>
      <vt:lpstr>Resource: service</vt:lpstr>
      <vt:lpstr>PowerPoint Presentation</vt:lpstr>
      <vt:lpstr>Adding the service Resource</vt:lpstr>
      <vt:lpstr>Applying tomcat Cookbook's default Recipe</vt:lpstr>
      <vt:lpstr>Build the Recipe</vt:lpstr>
      <vt:lpstr>Verify that Tomcat is Running</vt:lpstr>
      <vt:lpstr>Verifying that Tomcat is Running on port 8080</vt:lpstr>
      <vt:lpstr>Build the Recipe</vt:lpstr>
      <vt:lpstr>Agenda</vt:lpstr>
      <vt:lpstr>Q&amp;A</vt:lpstr>
      <vt:lpstr>Learn Chef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2358</cp:revision>
  <cp:lastPrinted>2016-02-24T01:48:58Z</cp:lastPrinted>
  <dcterms:created xsi:type="dcterms:W3CDTF">2012-09-13T17:36:07Z</dcterms:created>
  <dcterms:modified xsi:type="dcterms:W3CDTF">2016-05-02T20:43:18Z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